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7"/>
  </p:notesMasterIdLst>
  <p:sldIdLst>
    <p:sldId id="257" r:id="rId6"/>
    <p:sldId id="285" r:id="rId7"/>
    <p:sldId id="296" r:id="rId8"/>
    <p:sldId id="297" r:id="rId9"/>
    <p:sldId id="301" r:id="rId10"/>
    <p:sldId id="302" r:id="rId11"/>
    <p:sldId id="262" r:id="rId12"/>
    <p:sldId id="272" r:id="rId13"/>
    <p:sldId id="273" r:id="rId14"/>
    <p:sldId id="298" r:id="rId15"/>
    <p:sldId id="29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21.06.2021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5F822-ADA7-477E-8AFA-A687E546C44E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434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391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591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23495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77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4940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8999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3883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C065F-0620-446C-96DC-CEBF79087367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21.06.2021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21.06.2021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21.06.2021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21.06.2021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21.06.2021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21.06.2021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21.06.2021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674914" y="2448733"/>
            <a:ext cx="108421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Odstępstwa w przypadku braku możliwości osiągnięcia celów środowiskowych</a:t>
            </a:r>
          </a:p>
          <a:p>
            <a:pPr algn="ctr"/>
            <a:endParaRPr lang="pl-PL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 dorzecza Odry - region wodny Środkowej Odry</a:t>
            </a:r>
            <a:b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Obszar dorzecza Łaby</a:t>
            </a:r>
            <a:endParaRPr lang="pl-PL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6" name="Obraz 5" descr="Obraz zawierający tekst&#10;&#10;Opis wygenerowany automatycznie">
            <a:extLst>
              <a:ext uri="{FF2B5EF4-FFF2-40B4-BE49-F238E27FC236}">
                <a16:creationId xmlns:a16="http://schemas.microsoft.com/office/drawing/2014/main" id="{FA0B569D-8BDB-46B3-AAFA-C58C64E246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081604"/>
            <a:ext cx="12192000" cy="270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Odstępstwa w przypadku braku możliwości osiągnięcia celów środowiskowych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Środkowej Odry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26384"/>
              </p:ext>
            </p:extLst>
          </p:nvPr>
        </p:nvGraphicFramePr>
        <p:xfrm>
          <a:off x="1256093" y="1942614"/>
          <a:ext cx="9678155" cy="208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88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98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9834">
                  <a:extLst>
                    <a:ext uri="{9D8B030D-6E8A-4147-A177-3AD203B41FA5}">
                      <a16:colId xmlns:a16="http://schemas.microsoft.com/office/drawing/2014/main" val="1690043190"/>
                    </a:ext>
                  </a:extLst>
                </a:gridCol>
                <a:gridCol w="1589834">
                  <a:extLst>
                    <a:ext uri="{9D8B030D-6E8A-4147-A177-3AD203B41FA5}">
                      <a16:colId xmlns:a16="http://schemas.microsoft.com/office/drawing/2014/main" val="3329343100"/>
                    </a:ext>
                  </a:extLst>
                </a:gridCol>
                <a:gridCol w="15898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72,4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85,2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56,3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77,8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91,7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2970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</a:t>
            </a:r>
            <a:r>
              <a:rPr lang="pl-PL" b="1" dirty="0">
                <a:solidFill>
                  <a:srgbClr val="4472C4">
                    <a:lumMod val="7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regionu wodnego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Środkowej Odry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227798"/>
              </p:ext>
            </p:extLst>
          </p:nvPr>
        </p:nvGraphicFramePr>
        <p:xfrm>
          <a:off x="650341" y="1632443"/>
          <a:ext cx="10891317" cy="311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4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9120">
                  <a:extLst>
                    <a:ext uri="{9D8B030D-6E8A-4147-A177-3AD203B41FA5}">
                      <a16:colId xmlns:a16="http://schemas.microsoft.com/office/drawing/2014/main" val="188159096"/>
                    </a:ext>
                  </a:extLst>
                </a:gridCol>
                <a:gridCol w="1789120">
                  <a:extLst>
                    <a:ext uri="{9D8B030D-6E8A-4147-A177-3AD203B41FA5}">
                      <a16:colId xmlns:a16="http://schemas.microsoft.com/office/drawing/2014/main" val="1701084386"/>
                    </a:ext>
                  </a:extLst>
                </a:gridCol>
                <a:gridCol w="1789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5312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obszaru dorzecza Łaby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206512"/>
              </p:ext>
            </p:extLst>
          </p:nvPr>
        </p:nvGraphicFramePr>
        <p:xfrm>
          <a:off x="1195057" y="1942614"/>
          <a:ext cx="991354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2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5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53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37,5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5886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obszaru dorzecza Łaby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2392798"/>
              </p:ext>
            </p:extLst>
          </p:nvPr>
        </p:nvGraphicFramePr>
        <p:xfrm>
          <a:off x="552262" y="1632443"/>
          <a:ext cx="10710249" cy="232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9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0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02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9787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Konsekwencje ustanowienia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0523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Każde odstępstwo jest uzasadnione konkretnym rodzajem presji.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odstępstwa nie może być traktowane jako przesłanka do tego, by nie realizować wszystkich wykonalnych </a:t>
            </a:r>
            <a:b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(i niepowodujących nieproporcjonalnych kosztów) działań na rzecz poprawy stanu wód.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odstępstwa nie może być traktowane jako dopuszczalność dalszego pogorszenia stanu wód.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złagodzonego celu środowiskowego powinno być brane pod uwagę przy wydawaniu decyzji administracyjnych, np. pozwoleń wodnoprawnych. 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3980597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623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Definicje zjawisk warunkujących zastosowanie odstępstwa w trybie art. 4.6 RDW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0751683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Okoliczności charakteru naturalnego lub siły wyższe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wszelkie nie dające się przewidzieć i niemożliwe do zapobieżenia zdarzenia wynikające z działań sił przyrody, które doprowadziły do naruszenia zakładanych wskaźników stanu/potencjału ekologicznego lub chemicznego jcwp i obniżenia ich o co najmniej jedną klasę - z zastrzeżeniem, że skutki o których mowa mogą utrzymać się przez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najmniej 60 dni, a przywrócenie stanu wód sprzed wystąpienia zdarzenia losowego wymaga ingerencji człowieka.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Ekstremalna powódź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każdy z typów powodzi (powódź rzeczna, opadowa, od wód gruntowych, od strony morza, w wyniku nieprzewidzianej awarii urządzeń hydrotechnicznych oraz wywołana innymi czynnikami, w tym o nieznanej genezie), która doprowadziła do naruszenia zakładanych wskaźników stanu/potencjału ekologicznego lub chemicznego jcwp i obniżenia ich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 co najmniej jedną klasę z zastrzeżeniem, że skutki o których mowa mogą utrzymać się przez co najmniej 60 dni, a przywrócenie stanu wód sprzed wystąpienia powodzi wymaga natychmiastowej ingerencji człowieka.</a:t>
            </a:r>
          </a:p>
        </p:txBody>
      </p:sp>
    </p:spTree>
    <p:extLst>
      <p:ext uri="{BB962C8B-B14F-4D97-AF65-F5344CB8AC3E}">
        <p14:creationId xmlns:p14="http://schemas.microsoft.com/office/powerpoint/2010/main" val="346532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Definicje zjawisk warunkujących zastosowanie odstępstwa w trybie art. 4.6 RDW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29" y="1579921"/>
            <a:ext cx="1121341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Przedłużająca się susza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zjawisko polegające na wystąpieniu suszy hydrologicznej lub hydrogeologicznej na poziomie lokalnym,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subregionalnym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lub regionalnym, które doprowadziło do naruszenia zakładanych wskaźników stanu/potencjału ekologicznego lub chemicznego jcwp (lub: stanu ilościowego i chemicznego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i obniżenia ich o co najmniej jedną klasę z zastrzeżeniem, że skutki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 których mowa utrzymują się przez co najmniej 60 dni, a przywrócenie stanu wód sprzed wystąpienia suszy wymaga ingerencji człowieka.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Nieprzewidziana awaria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nieprzewidziana poważna awaria jakiegokolwiek zakładu, instalacji lub urządzenia, w wyniku której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 środowiska wodnego przedostały się substancje powodujące naruszenie zakładanych wskaźników stanu/potencjału ekologicznego lub chemicznego jcwp i obniżenia ich o co najmniej jedną klasę z zastrzeżeniem, że skutki o których mowa mogą utrzymać się przez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najmniej 60 dni, a przywrócenie pierwotnego stanu wód sprzed wystąpienia awarii wymaga natychmiastowej ingerencji człowieka. 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18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Podsumowanie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131976" y="1579921"/>
            <a:ext cx="11875874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6813550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4.4 RDW dla regionu wodnego Środkowej Odry: 	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360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  <a:tabLst>
                <a:tab pos="6813550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4.5 RDW dla regionu</a:t>
            </a:r>
            <a:r>
              <a:rPr kumimoji="0" lang="pl-PL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wodnego </a:t>
            </a: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Środkowej Odry: 	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284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  <a:tabLst>
                <a:tab pos="6813550" algn="l"/>
              </a:tabLst>
              <a:defRPr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odstępstw w trybie art. 4.4 RDW dla obszaru dorzecza Łaby: 	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  <a:tabLst>
                <a:tab pos="6813550" algn="l"/>
              </a:tabLst>
              <a:defRPr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odstępstw w trybie art. 4.5 RDW dla obszaru dorzecza Łaby: 	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Szczegółowe informacje na temat odstępstw (przyczyny, uzasadnienie, wskaźniki objęte odstępstwem): 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Wykaz odstępstw – załącznik do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3966963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042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10f259f9-296d-45ec-b40f-2b565e2e2123" ContentTypeId="0x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2021-04-26T10:52:54+00:00</DataiGodzina>
  </documentManagement>
</p:properties>
</file>

<file path=customXml/itemProps1.xml><?xml version="1.0" encoding="utf-8"?>
<ds:datastoreItem xmlns:ds="http://schemas.openxmlformats.org/officeDocument/2006/customXml" ds:itemID="{B341F31D-9B2C-4C43-8F6B-40266792FA99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FDD1CC5D-C902-47E2-A631-9116AB360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e82e0-154b-4183-8da6-9a8069cccc66"/>
    <ds:schemaRef ds:uri="c947fafa-9138-486d-ae8b-4def84560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  <ds:schemaRef ds:uri="813e82e0-154b-4183-8da6-9a8069cccc6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879</Words>
  <Application>Microsoft Office PowerPoint</Application>
  <PresentationFormat>Panoramiczny</PresentationFormat>
  <Paragraphs>123</Paragraphs>
  <Slides>11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52</cp:revision>
  <dcterms:created xsi:type="dcterms:W3CDTF">2017-12-14T14:22:37Z</dcterms:created>
  <dcterms:modified xsi:type="dcterms:W3CDTF">2021-06-21T13:15:05Z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